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6" r:id="rId5"/>
    <p:sldId id="261" r:id="rId6"/>
    <p:sldId id="258" r:id="rId7"/>
    <p:sldId id="260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3"/>
  </p:normalViewPr>
  <p:slideViewPr>
    <p:cSldViewPr snapToGrid="0" snapToObjects="1">
      <p:cViewPr varScale="1">
        <p:scale>
          <a:sx n="98" d="100"/>
          <a:sy n="98" d="100"/>
        </p:scale>
        <p:origin x="10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61D3DF-C39B-A440-8B77-61A2685A98E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87EFEA-746E-3740-87E3-14C64A00CF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762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11A9D-0AB3-5847-93EA-E5BE91AA3B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235327-FE2F-7C45-B987-0882A3224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042890-F1C8-834E-8888-F0ECE0D50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B6FA0-0F2E-D343-A955-B4EFC2E75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28E5C-EADD-EA4E-AABB-80B9DCD6A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8226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802B8-4E3D-D44B-AE8D-030ECA363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C24C78-D697-E641-836C-50C9C588C8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0F89F4-A4E9-E642-AC87-B48284AA4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02E888-3EDC-3346-B674-1CFDFE3AF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446F6-CA1C-6B43-A191-399E61126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398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946695-4E74-7040-9C7F-77C324BDBE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FEC586-927E-E647-9ACC-2093AB8068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402E8D-CA26-604D-A962-8A70BA634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5B0251-1977-9C49-A933-0E8843EE8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E3FA21-326A-DF4E-816B-3AB06314A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43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64B51-4536-C042-A174-C64FE109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CE88E6-07E2-A346-B133-5D6794437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7A065-9A2F-FD4B-B66E-3226A407D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29374-26E3-8B44-B409-F91C412C9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DA8C1D-9467-234A-95B6-3C15F1CDB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672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48CCA-D60C-8544-AED3-4D12D5B5C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EC0B6E-C456-204E-A830-0053D401CE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7F70FD-0949-DD47-BB63-47617D289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2F65B9-34B5-674C-97D4-A389EBC32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90D98-444A-3A41-8100-179E69E35F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684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E27D3-7D87-D746-B5B4-49854F720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6B9E5A-D105-C449-8190-CF7D6BEC1F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BBB45B-654C-EB4F-A605-6A91B21B7E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F7222C-9E5A-E345-ADBF-ADCBFF2D8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B3AD4-F2F1-744B-A3B0-DD119BD9B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1C775B-5001-2747-B6BF-E52F0B416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273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9F3F2-1DB9-2B4A-BDC8-897AEE2CF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E3F67-585D-D94B-BAD7-C75F7F247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2E8988-F379-D645-972A-2186486B5B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E7DF63-9B42-1E43-8E49-9FF7846EE1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3145C3-C80F-9245-906C-0FAA1D56B2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4C2A83-6A8F-9741-B7E8-139FA3337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1E027E-917E-0D43-BC6A-033472A26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46DA31-A35A-2D4F-B552-C01CF226B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608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EA4EC6-66FF-1542-8B22-6722F1D7F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7ADCD8-EFAC-324C-9561-2EF83F81A4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F4633A-1D13-FC4A-95A1-1FCC79B1B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2DD9B3-9AA6-4844-9C72-F7BFA07FB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475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6DCD37-0EB9-AE4C-8D4C-236C6ADD6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42413B-F627-5447-9C35-34695F43C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253B4-DFFF-7441-B7D0-8F6D42281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16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D3913-FB04-1F4D-BCF5-27BF46164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0C143-7C98-584C-AD3A-17B4A643E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B37552-11E6-2341-97D3-6B66E7B86C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A535F6-C16E-2C44-B41C-83405207B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20462-D8CF-494E-B7C0-0B1FF65D4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FDF00C-F4CC-E64C-B7DF-4D54593A8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314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7B17A-FC65-0C49-AED1-584E1DA76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D22C3D-A252-BB4B-A926-BE57F9763A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783352-5CC2-8944-B05F-19C3EB976B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66E6F-CACE-0F47-BD56-3A9654284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42A546-5284-1146-9576-84F321375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A2B3A-EE8D-0F47-92FF-83A7FD2E2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348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CEAD75-E616-754E-978E-E8A3801C3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BE155-D93F-B94C-84EF-996A0CAC11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DB571-50AE-7841-A67D-F4A3F0778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3C6CF-7460-944C-823D-73123C397B29}" type="datetimeFigureOut">
              <a:rPr lang="en-US" smtClean="0"/>
              <a:t>11/15/21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BF2FB0-AD44-FC43-8754-B9BFEC551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CE567-DD14-9E48-B9BB-BB6B04EF62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410B7-3018-A94E-BC2D-D9405C44D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611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ADF71-CF75-EB47-8225-C48F141E4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6908" y="754557"/>
            <a:ext cx="9144000" cy="1127100"/>
          </a:xfrm>
        </p:spPr>
        <p:txBody>
          <a:bodyPr>
            <a:noAutofit/>
          </a:bodyPr>
          <a:lstStyle/>
          <a:p>
            <a:r>
              <a:rPr lang="en-US" sz="4400" b="1" dirty="0">
                <a:latin typeface="+mn-lt"/>
              </a:rPr>
              <a:t>Valuing  the Ticket Price in Big Mountain Resort Ski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D559D5-FE14-2849-8D52-45493C487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4147" y="3402944"/>
            <a:ext cx="3938440" cy="29077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2C30A7F-6E08-EC4E-9472-5145161EFB3F}"/>
              </a:ext>
            </a:extLst>
          </p:cNvPr>
          <p:cNvSpPr txBox="1"/>
          <p:nvPr/>
        </p:nvSpPr>
        <p:spPr>
          <a:xfrm>
            <a:off x="4620985" y="6310734"/>
            <a:ext cx="3371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15 Nov, 2021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163272-089D-A047-8FB4-C3B0A6D7F9A8}"/>
              </a:ext>
            </a:extLst>
          </p:cNvPr>
          <p:cNvSpPr/>
          <p:nvPr/>
        </p:nvSpPr>
        <p:spPr>
          <a:xfrm>
            <a:off x="4054147" y="2575707"/>
            <a:ext cx="385233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Masoumeh </a:t>
            </a:r>
            <a:r>
              <a:rPr lang="en-US" sz="3200" dirty="0" err="1"/>
              <a:t>Dehghani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017102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33C7E-596B-ED49-ADAB-E21D8967D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F8AC1-3297-C14B-A3AF-8B0E15BE7C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spcAft>
                <a:spcPts val="1800"/>
              </a:spcAft>
              <a:buFont typeface="Wingdings" pitchFamily="2" charset="2"/>
              <a:buChar char="Ø"/>
            </a:pPr>
            <a:r>
              <a:rPr lang="en-US" sz="2400" dirty="0"/>
              <a:t>Current price of ticket  (81 $) in Big Mountain resort ski is under valued and it might be off by $19. </a:t>
            </a:r>
          </a:p>
          <a:p>
            <a:pPr>
              <a:spcAft>
                <a:spcPts val="1800"/>
              </a:spcAft>
              <a:buFont typeface="Wingdings" pitchFamily="2" charset="2"/>
              <a:buChar char="Ø"/>
            </a:pPr>
            <a:r>
              <a:rPr lang="en-US" sz="2400" dirty="0"/>
              <a:t>There is room to increase the price to maximum amount of </a:t>
            </a:r>
            <a:r>
              <a:rPr lang="en-CA" sz="2400" dirty="0"/>
              <a:t>$95.87, considering the expected mean absolute error of $10.39.</a:t>
            </a:r>
          </a:p>
          <a:p>
            <a:pPr>
              <a:spcAft>
                <a:spcPts val="1800"/>
              </a:spcAft>
              <a:buFont typeface="Wingdings" pitchFamily="2" charset="2"/>
              <a:buChar char="Ø"/>
            </a:pPr>
            <a:r>
              <a:rPr lang="en-CA" sz="2400" dirty="0"/>
              <a:t>We </a:t>
            </a:r>
            <a:r>
              <a:rPr lang="en-CA" sz="2400" dirty="0" err="1"/>
              <a:t>analyized</a:t>
            </a:r>
            <a:r>
              <a:rPr lang="en-CA" sz="2400" dirty="0"/>
              <a:t> few different scenarios using different combination of features  and  we expect to increase even more the revenue  by applying them.</a:t>
            </a:r>
          </a:p>
          <a:p>
            <a:pPr>
              <a:spcAft>
                <a:spcPts val="1800"/>
              </a:spcAft>
              <a:buFont typeface="Wingdings" pitchFamily="2" charset="2"/>
              <a:buChar char="Ø"/>
            </a:pPr>
            <a:r>
              <a:rPr lang="en-CA" sz="2400" dirty="0"/>
              <a:t>Our recommendation is Scenario #3 which supports ticket price increased by </a:t>
            </a:r>
            <a:r>
              <a:rPr lang="en-US" sz="2400" dirty="0"/>
              <a:t>$9.90 and </a:t>
            </a:r>
            <a:r>
              <a:rPr lang="en-CA" sz="2400" dirty="0"/>
              <a:t>and so revenue over season increased to the amount of</a:t>
            </a:r>
            <a:r>
              <a:rPr lang="en-US" sz="2400" dirty="0"/>
              <a:t> $17,322,717.</a:t>
            </a:r>
          </a:p>
          <a:p>
            <a:pPr>
              <a:spcAft>
                <a:spcPts val="1800"/>
              </a:spcAft>
              <a:buFont typeface="Wingdings" pitchFamily="2" charset="2"/>
              <a:buChar char="Ø"/>
            </a:pPr>
            <a:r>
              <a:rPr lang="en-CA" sz="2400" dirty="0"/>
              <a:t>It should be mentioned that the validity of this model lies in the assumption that other resorts accurately set their prices according to what the market supports. </a:t>
            </a:r>
          </a:p>
          <a:p>
            <a:pPr>
              <a:spcAft>
                <a:spcPts val="180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82043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85F15-5563-394E-844B-27F9783C1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4096" y="225172"/>
            <a:ext cx="9129568" cy="1325563"/>
          </a:xfrm>
        </p:spPr>
        <p:txBody>
          <a:bodyPr>
            <a:normAutofit/>
          </a:bodyPr>
          <a:lstStyle/>
          <a:p>
            <a:pPr lvl="0" algn="ctr">
              <a:buSzPts val="1400"/>
            </a:pPr>
            <a:r>
              <a:rPr lang="en-CA" sz="3200" b="1" dirty="0">
                <a:latin typeface="+mn-lt"/>
                <a:cs typeface="Times New Roman" panose="02020603050405020304" pitchFamily="18" charset="0"/>
              </a:rPr>
              <a:t>Valuing the Ticket Price and Increasing Revenue in Big Mountain Resort Ski</a:t>
            </a:r>
            <a:endParaRPr lang="en-CA" sz="3200" b="1" dirty="0">
              <a:solidFill>
                <a:srgbClr val="000000"/>
              </a:solidFill>
              <a:latin typeface="+mn-lt"/>
              <a:ea typeface="Arial"/>
              <a:cs typeface="Times New Roman" panose="02020603050405020304" pitchFamily="18" charset="0"/>
              <a:sym typeface="Arial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484CD-BD41-EE42-8E5E-4C2192FA41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561" y="1922607"/>
            <a:ext cx="11436639" cy="4351338"/>
          </a:xfrm>
        </p:spPr>
        <p:txBody>
          <a:bodyPr>
            <a:normAutofit fontScale="47500" lnSpcReduction="20000"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CA" sz="3300" dirty="0">
                <a:cs typeface="Times New Roman" panose="02020603050405020304" pitchFamily="18" charset="0"/>
              </a:rPr>
              <a:t>Resort is placed in Montana with 350,000 visitor per season</a:t>
            </a:r>
          </a:p>
          <a:p>
            <a:pPr marL="0" indent="0">
              <a:spcAft>
                <a:spcPts val="1800"/>
              </a:spcAft>
              <a:buNone/>
            </a:pPr>
            <a:endParaRPr lang="en-CA" sz="3300" dirty="0">
              <a:cs typeface="Times New Roman" panose="02020603050405020304" pitchFamily="18" charset="0"/>
            </a:endParaRPr>
          </a:p>
          <a:p>
            <a:pPr marL="0" indent="0">
              <a:spcAft>
                <a:spcPts val="1800"/>
              </a:spcAft>
              <a:buNone/>
            </a:pPr>
            <a:endParaRPr lang="en-CA" sz="3300" dirty="0">
              <a:cs typeface="Times New Roman" panose="02020603050405020304" pitchFamily="18" charset="0"/>
            </a:endParaRPr>
          </a:p>
          <a:p>
            <a:pPr marL="0" indent="0">
              <a:spcAft>
                <a:spcPts val="1800"/>
              </a:spcAft>
              <a:buNone/>
            </a:pPr>
            <a:endParaRPr lang="en-CA" sz="3300" dirty="0">
              <a:cs typeface="Times New Roman" panose="02020603050405020304" pitchFamily="18" charset="0"/>
            </a:endParaRPr>
          </a:p>
          <a:p>
            <a:pPr algn="just">
              <a:spcAft>
                <a:spcPts val="1800"/>
              </a:spcAft>
              <a:buFont typeface="Wingdings" pitchFamily="2" charset="2"/>
              <a:buChar char="v"/>
            </a:pPr>
            <a:r>
              <a:rPr lang="en-CA" sz="3300" dirty="0">
                <a:cs typeface="Times New Roman" panose="02020603050405020304" pitchFamily="18" charset="0"/>
              </a:rPr>
              <a:t> New Installed chair lift resulted in increasing the operating costs by $1,540,000/season. </a:t>
            </a:r>
          </a:p>
          <a:p>
            <a:pPr algn="just">
              <a:spcAft>
                <a:spcPts val="1800"/>
              </a:spcAft>
              <a:buFont typeface="Wingdings" pitchFamily="2" charset="2"/>
              <a:buChar char="v"/>
            </a:pPr>
            <a:r>
              <a:rPr lang="en-CA" sz="3300" dirty="0">
                <a:cs typeface="Times New Roman" panose="02020603050405020304" pitchFamily="18" charset="0"/>
              </a:rPr>
              <a:t> The resort's pricing strategy has been based on charging a premium above the average price of resorts in its market segment.</a:t>
            </a:r>
          </a:p>
          <a:p>
            <a:pPr algn="just">
              <a:spcAft>
                <a:spcPts val="1800"/>
              </a:spcAft>
              <a:buFont typeface="Wingdings" pitchFamily="2" charset="2"/>
              <a:buChar char="v"/>
            </a:pPr>
            <a:r>
              <a:rPr lang="en-CA" sz="3300" dirty="0">
                <a:cs typeface="Times New Roman" panose="02020603050405020304" pitchFamily="18" charset="0"/>
              </a:rPr>
              <a:t> The market average does not provide the business with the relevance of facilities in ticket price</a:t>
            </a:r>
          </a:p>
          <a:p>
            <a:pPr algn="just">
              <a:spcAft>
                <a:spcPts val="1800"/>
              </a:spcAft>
              <a:buFont typeface="Wingdings" pitchFamily="2" charset="2"/>
              <a:buChar char="v"/>
            </a:pPr>
            <a:r>
              <a:rPr lang="en-CA" sz="3300" dirty="0">
                <a:cs typeface="Times New Roman" panose="02020603050405020304" pitchFamily="18" charset="0"/>
              </a:rPr>
              <a:t>The price ticket should be increased at least by $0.88 to cover the additional cost.  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EC3BEB-088A-D54F-86F3-003981D62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61" y="2518279"/>
            <a:ext cx="108331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1788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BD20C-6BE0-E54A-9C0E-C4E7C37B8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200" b="1" dirty="0">
                <a:latin typeface="+mn-lt"/>
                <a:cs typeface="Times New Roman" panose="02020603050405020304" pitchFamily="18" charset="0"/>
              </a:rPr>
              <a:t>Recommendation and key findings</a:t>
            </a:r>
            <a:endParaRPr lang="en-US" sz="32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C3AED1-E0C6-3549-81B7-4DED6AAD9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47298"/>
            <a:ext cx="10515600" cy="435133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2400"/>
              </a:spcAft>
            </a:pPr>
            <a:r>
              <a:rPr lang="en-CA" sz="2400" dirty="0">
                <a:cs typeface="Times New Roman" panose="02020603050405020304" pitchFamily="18" charset="0"/>
              </a:rPr>
              <a:t>Current price of ticket is undervalued considering the facilities of the resort</a:t>
            </a:r>
          </a:p>
          <a:p>
            <a:pPr>
              <a:spcBef>
                <a:spcPts val="0"/>
              </a:spcBef>
              <a:spcAft>
                <a:spcPts val="2400"/>
              </a:spcAft>
            </a:pPr>
            <a:r>
              <a:rPr lang="en-CA" sz="2400" dirty="0">
                <a:cs typeface="Times New Roman" panose="02020603050405020304" pitchFamily="18" charset="0"/>
              </a:rPr>
              <a:t>Price ticket can increased to $95.87 with the expected mean absolute error of $10.39. </a:t>
            </a:r>
            <a:endParaRPr lang="en-US" sz="2400" dirty="0"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spcAft>
                <a:spcPts val="2400"/>
              </a:spcAft>
            </a:pPr>
            <a:r>
              <a:rPr lang="en-US" sz="2400" dirty="0">
                <a:cs typeface="Times New Roman" panose="02020603050405020304" pitchFamily="18" charset="0"/>
              </a:rPr>
              <a:t>We recommend to a</a:t>
            </a:r>
            <a:r>
              <a:rPr lang="en-CA" sz="2400" dirty="0" err="1">
                <a:cs typeface="Times New Roman" panose="02020603050405020304" pitchFamily="18" charset="0"/>
              </a:rPr>
              <a:t>dd</a:t>
            </a:r>
            <a:r>
              <a:rPr lang="en-CA" sz="2400" dirty="0">
                <a:cs typeface="Times New Roman" panose="02020603050405020304" pitchFamily="18" charset="0"/>
              </a:rPr>
              <a:t> a run, increase the vertical drop by 150 feet, install an additional chair lift, and add 2 acres of snow making in resort. </a:t>
            </a:r>
            <a:r>
              <a:rPr lang="en-US" sz="2400" dirty="0">
                <a:cs typeface="Times New Roman" panose="02020603050405020304" pitchFamily="18" charset="0"/>
              </a:rPr>
              <a:t>This scenario support the ticket price increased by $9.90. Over the season, this could be expected </a:t>
            </a:r>
            <a:r>
              <a:rPr lang="en-CA" sz="2400" dirty="0">
                <a:cs typeface="Times New Roman" panose="02020603050405020304" pitchFamily="18" charset="0"/>
              </a:rPr>
              <a:t>to increase in revenue to the amount of </a:t>
            </a:r>
            <a:r>
              <a:rPr lang="en-US" sz="2400" dirty="0">
                <a:cs typeface="Times New Roman" panose="02020603050405020304" pitchFamily="18" charset="0"/>
              </a:rPr>
              <a:t> $17,322,717</a:t>
            </a:r>
            <a:endParaRPr lang="en-CA" sz="2400" dirty="0"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spcAft>
                <a:spcPts val="2400"/>
              </a:spcAft>
            </a:pPr>
            <a:endParaRPr lang="en-US" sz="24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1494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5C05FF3-1E0C-AC44-9139-C52D22E62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3200" b="1" dirty="0">
                <a:latin typeface="+mn-lt"/>
                <a:cs typeface="Times New Roman" panose="02020603050405020304" pitchFamily="18" charset="0"/>
              </a:rPr>
              <a:t>Modeling results and analysis: Modeling of data</a:t>
            </a:r>
            <a:endParaRPr lang="en-US" sz="32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FD0F189-5F21-0E40-8E00-726A29EAF6FB}"/>
              </a:ext>
            </a:extLst>
          </p:cNvPr>
          <p:cNvSpPr/>
          <p:nvPr/>
        </p:nvSpPr>
        <p:spPr>
          <a:xfrm>
            <a:off x="754331" y="2542208"/>
            <a:ext cx="400812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Predication based on average of </a:t>
            </a:r>
            <a:r>
              <a:rPr lang="en-CA" dirty="0"/>
              <a:t>average of price ticket over different resorts</a:t>
            </a:r>
            <a:endParaRPr lang="en-US" dirty="0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E986B8BD-BBED-154D-812E-EDB98CE0C61C}"/>
              </a:ext>
            </a:extLst>
          </p:cNvPr>
          <p:cNvSpPr/>
          <p:nvPr/>
        </p:nvSpPr>
        <p:spPr>
          <a:xfrm>
            <a:off x="5439793" y="2672418"/>
            <a:ext cx="1854925" cy="535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02C3B03-BE94-E946-B575-0AFA3372FE42}"/>
              </a:ext>
            </a:extLst>
          </p:cNvPr>
          <p:cNvSpPr/>
          <p:nvPr/>
        </p:nvSpPr>
        <p:spPr>
          <a:xfrm>
            <a:off x="7591232" y="2736084"/>
            <a:ext cx="35878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Price expect to be off by around $19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E7C04D-A231-7E41-BBA0-BFCFC5AB309F}"/>
              </a:ext>
            </a:extLst>
          </p:cNvPr>
          <p:cNvSpPr/>
          <p:nvPr/>
        </p:nvSpPr>
        <p:spPr>
          <a:xfrm>
            <a:off x="754331" y="3644421"/>
            <a:ext cx="45846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Predication based on linear regression model  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A361714D-143D-3A4E-8B58-C083DB628C61}"/>
              </a:ext>
            </a:extLst>
          </p:cNvPr>
          <p:cNvSpPr/>
          <p:nvPr/>
        </p:nvSpPr>
        <p:spPr>
          <a:xfrm>
            <a:off x="5439794" y="3528543"/>
            <a:ext cx="1854925" cy="535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EFAB811-4F7D-2644-A516-53A94FB957F1}"/>
              </a:ext>
            </a:extLst>
          </p:cNvPr>
          <p:cNvSpPr/>
          <p:nvPr/>
        </p:nvSpPr>
        <p:spPr>
          <a:xfrm>
            <a:off x="7591232" y="3670605"/>
            <a:ext cx="37625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/>
              <a:t>Price expect to be off by around $11.7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6647F4D-C3B1-D248-951B-ED9C93C04B13}"/>
              </a:ext>
            </a:extLst>
          </p:cNvPr>
          <p:cNvSpPr/>
          <p:nvPr/>
        </p:nvSpPr>
        <p:spPr>
          <a:xfrm>
            <a:off x="695717" y="4719327"/>
            <a:ext cx="44475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Predication based on forest regressor model 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10572A19-3B1F-FB42-8891-719194C6E041}"/>
              </a:ext>
            </a:extLst>
          </p:cNvPr>
          <p:cNvSpPr/>
          <p:nvPr/>
        </p:nvSpPr>
        <p:spPr>
          <a:xfrm>
            <a:off x="5439794" y="4553082"/>
            <a:ext cx="1854925" cy="53557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460D53F-94D9-F14D-BA3E-62300FEA08EA}"/>
              </a:ext>
            </a:extLst>
          </p:cNvPr>
          <p:cNvSpPr/>
          <p:nvPr/>
        </p:nvSpPr>
        <p:spPr>
          <a:xfrm>
            <a:off x="7591232" y="4662330"/>
            <a:ext cx="38795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>
                <a:solidFill>
                  <a:srgbClr val="FF0000"/>
                </a:solidFill>
              </a:rPr>
              <a:t>Price expect to be off by around </a:t>
            </a:r>
            <a:r>
              <a:rPr lang="en-CA">
                <a:solidFill>
                  <a:srgbClr val="FF0000"/>
                </a:solidFill>
              </a:rPr>
              <a:t>$10.39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325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FD1E9-3056-B149-BF25-E8896DBA4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0131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400" dirty="0">
                <a:cs typeface="Times New Roman" panose="02020603050405020304" pitchFamily="18" charset="0"/>
              </a:rPr>
              <a:t>Predict of price ticket using Forest regressor model: </a:t>
            </a:r>
            <a:r>
              <a:rPr lang="en-CA" sz="2400" u="sng" dirty="0">
                <a:cs typeface="Times New Roman" panose="02020603050405020304" pitchFamily="18" charset="0"/>
              </a:rPr>
              <a:t>$95.87 with the expected mean absolute error of $10.39</a:t>
            </a:r>
            <a:r>
              <a:rPr lang="en-CA" sz="2400" dirty="0">
                <a:effectLst/>
                <a:cs typeface="Times New Roman" panose="02020603050405020304" pitchFamily="18" charset="0"/>
              </a:rPr>
              <a:t> </a:t>
            </a:r>
            <a:endParaRPr lang="en-US" sz="2400" dirty="0">
              <a:cs typeface="Times New Roman" panose="02020603050405020304" pitchFamily="18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40EE5D-4BCE-7D47-881A-78777E55C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026"/>
            <a:ext cx="10515600" cy="1141291"/>
          </a:xfrm>
        </p:spPr>
        <p:txBody>
          <a:bodyPr>
            <a:normAutofit/>
          </a:bodyPr>
          <a:lstStyle/>
          <a:p>
            <a:r>
              <a:rPr lang="en-CA" sz="3200" b="1" dirty="0">
                <a:latin typeface="+mn-lt"/>
                <a:cs typeface="Times New Roman" panose="02020603050405020304" pitchFamily="18" charset="0"/>
              </a:rPr>
              <a:t>Modeling results and analysis: prediction of price </a:t>
            </a:r>
            <a:endParaRPr lang="en-US" sz="32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5" name="Picture 4" descr="/var/folders/lw/9m9xkqhj0t75vslnql4xz0sw0000gn/T/com.microsoft.Word/Content.MSO/48061DDE.tmp">
            <a:extLst>
              <a:ext uri="{FF2B5EF4-FFF2-40B4-BE49-F238E27FC236}">
                <a16:creationId xmlns:a16="http://schemas.microsoft.com/office/drawing/2014/main" id="{333DBD30-710C-9042-8EB3-8C0785FA471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1502" y="2290329"/>
            <a:ext cx="5477916" cy="456767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3887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10C4E-BB86-E742-8AD7-61759577C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026"/>
            <a:ext cx="10515600" cy="1141291"/>
          </a:xfrm>
        </p:spPr>
        <p:txBody>
          <a:bodyPr>
            <a:normAutofit/>
          </a:bodyPr>
          <a:lstStyle/>
          <a:p>
            <a:r>
              <a:rPr lang="en-CA" sz="3200" b="1" dirty="0">
                <a:latin typeface="+mn-lt"/>
                <a:cs typeface="Times New Roman" panose="02020603050405020304" pitchFamily="18" charset="0"/>
              </a:rPr>
              <a:t>Modeling results and analysis</a:t>
            </a:r>
            <a:endParaRPr lang="en-US" sz="3200" b="1" dirty="0"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1E74D-3B0A-2549-AB69-E7618F121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>
                <a:cs typeface="Times New Roman" panose="02020603050405020304" pitchFamily="18" charset="0"/>
              </a:rPr>
              <a:t> </a:t>
            </a:r>
          </a:p>
          <a:p>
            <a:endParaRPr lang="en-US" dirty="0">
              <a:cs typeface="Times New Roman" panose="02020603050405020304" pitchFamily="18" charset="0"/>
            </a:endParaRPr>
          </a:p>
        </p:txBody>
      </p:sp>
      <p:pic>
        <p:nvPicPr>
          <p:cNvPr id="2052" name="Picture 10" descr="/var/folders/lw/9m9xkqhj0t75vslnql4xz0sw0000gn/T/com.microsoft.Word/Content.MSO/403A1272.tmp">
            <a:extLst>
              <a:ext uri="{FF2B5EF4-FFF2-40B4-BE49-F238E27FC236}">
                <a16:creationId xmlns:a16="http://schemas.microsoft.com/office/drawing/2014/main" id="{50557FD7-7D6E-644B-9BBD-60D840124B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5687" y="2844442"/>
            <a:ext cx="5215252" cy="2808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11" descr="/var/folders/lw/9m9xkqhj0t75vslnql4xz0sw0000gn/T/com.microsoft.Word/Content.MSO/8C008B50.tmp">
            <a:extLst>
              <a:ext uri="{FF2B5EF4-FFF2-40B4-BE49-F238E27FC236}">
                <a16:creationId xmlns:a16="http://schemas.microsoft.com/office/drawing/2014/main" id="{148AED5D-07B1-7D42-901A-CADC79CD47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44442"/>
            <a:ext cx="5180606" cy="28393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BFEE41-DA50-3341-A200-02F3EB2FC155}"/>
              </a:ext>
            </a:extLst>
          </p:cNvPr>
          <p:cNvSpPr txBox="1"/>
          <p:nvPr/>
        </p:nvSpPr>
        <p:spPr>
          <a:xfrm>
            <a:off x="1141470" y="1945589"/>
            <a:ext cx="10019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cs typeface="Times New Roman" panose="02020603050405020304" pitchFamily="18" charset="0"/>
              </a:rPr>
              <a:t>Current place of ticket price of Big mountain ski resort in province and country </a:t>
            </a:r>
          </a:p>
        </p:txBody>
      </p:sp>
    </p:spTree>
    <p:extLst>
      <p:ext uri="{BB962C8B-B14F-4D97-AF65-F5344CB8AC3E}">
        <p14:creationId xmlns:p14="http://schemas.microsoft.com/office/powerpoint/2010/main" val="2104336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9" descr="/var/folders/lw/9m9xkqhj0t75vslnql4xz0sw0000gn/T/com.microsoft.Word/Content.MSO/795DC3C4.tmp">
            <a:extLst>
              <a:ext uri="{FF2B5EF4-FFF2-40B4-BE49-F238E27FC236}">
                <a16:creationId xmlns:a16="http://schemas.microsoft.com/office/drawing/2014/main" id="{93E3D6DE-D1E5-8F49-8161-CB6FCF361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054" y="1662389"/>
            <a:ext cx="2822163" cy="1722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8" descr="/var/folders/lw/9m9xkqhj0t75vslnql4xz0sw0000gn/T/com.microsoft.Word/Content.MSO/831BFBC6.tmp">
            <a:extLst>
              <a:ext uri="{FF2B5EF4-FFF2-40B4-BE49-F238E27FC236}">
                <a16:creationId xmlns:a16="http://schemas.microsoft.com/office/drawing/2014/main" id="{6471AF18-A742-6F42-BDFD-5B42504FF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3512" y="1682142"/>
            <a:ext cx="2837441" cy="1693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7" descr="/var/folders/lw/9m9xkqhj0t75vslnql4xz0sw0000gn/T/com.microsoft.Word/Content.MSO/106382F8.tmp">
            <a:extLst>
              <a:ext uri="{FF2B5EF4-FFF2-40B4-BE49-F238E27FC236}">
                <a16:creationId xmlns:a16="http://schemas.microsoft.com/office/drawing/2014/main" id="{F0C40FB6-6154-F04D-9C49-77FBA24BAF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2499" y="3741796"/>
            <a:ext cx="2827558" cy="1699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6" descr="/var/folders/lw/9m9xkqhj0t75vslnql4xz0sw0000gn/T/com.microsoft.Word/Content.MSO/9D65ADDA.tmp">
            <a:extLst>
              <a:ext uri="{FF2B5EF4-FFF2-40B4-BE49-F238E27FC236}">
                <a16:creationId xmlns:a16="http://schemas.microsoft.com/office/drawing/2014/main" id="{35686F71-A4A9-2148-A39B-CB2DB0F7AF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92" y="1623035"/>
            <a:ext cx="2844108" cy="1744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5" descr="/var/folders/lw/9m9xkqhj0t75vslnql4xz0sw0000gn/T/com.microsoft.Word/Content.MSO/20ED7CEC.tmp">
            <a:extLst>
              <a:ext uri="{FF2B5EF4-FFF2-40B4-BE49-F238E27FC236}">
                <a16:creationId xmlns:a16="http://schemas.microsoft.com/office/drawing/2014/main" id="{30E2BE38-60B4-3B46-92CA-7DEA2F85B7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3534" y="1707742"/>
            <a:ext cx="2854878" cy="1716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4" descr="/var/folders/lw/9m9xkqhj0t75vslnql4xz0sw0000gn/T/com.microsoft.Word/Content.MSO/6B51BCAE.tmp">
            <a:extLst>
              <a:ext uri="{FF2B5EF4-FFF2-40B4-BE49-F238E27FC236}">
                <a16:creationId xmlns:a16="http://schemas.microsoft.com/office/drawing/2014/main" id="{6A36F6BC-5761-5C4C-AED4-CB290BDD7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7716" y="3741796"/>
            <a:ext cx="2868538" cy="1743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3" name="Picture 2" descr="/var/folders/lw/9m9xkqhj0t75vslnql4xz0sw0000gn/T/com.microsoft.Word/Content.MSO/ABAF7C42.tmp">
            <a:extLst>
              <a:ext uri="{FF2B5EF4-FFF2-40B4-BE49-F238E27FC236}">
                <a16:creationId xmlns:a16="http://schemas.microsoft.com/office/drawing/2014/main" id="{F4E95C39-95CA-B24F-AD3F-A1BCD79A00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788" y="3741796"/>
            <a:ext cx="2872670" cy="17224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CFE7CE5-4A79-AF40-96BC-46FAD0749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612" y="207987"/>
            <a:ext cx="10515600" cy="1141291"/>
          </a:xfrm>
        </p:spPr>
        <p:txBody>
          <a:bodyPr>
            <a:normAutofit/>
          </a:bodyPr>
          <a:lstStyle/>
          <a:p>
            <a:r>
              <a:rPr lang="en-CA" sz="3200" b="1" dirty="0">
                <a:latin typeface="+mn-lt"/>
                <a:cs typeface="Times New Roman" panose="02020603050405020304" pitchFamily="18" charset="0"/>
              </a:rPr>
              <a:t>Modeling results and analysis: Position of Big mountain resort among resort skies in terms of facilities  </a:t>
            </a:r>
            <a:endParaRPr lang="en-US" sz="3200" b="1" dirty="0">
              <a:latin typeface="+mn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7452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2F72170-6F34-A242-8F78-0A333863A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926"/>
            <a:ext cx="10515600" cy="1141291"/>
          </a:xfrm>
        </p:spPr>
        <p:txBody>
          <a:bodyPr>
            <a:normAutofit/>
          </a:bodyPr>
          <a:lstStyle/>
          <a:p>
            <a:r>
              <a:rPr lang="en-CA" sz="3200" b="1" dirty="0">
                <a:latin typeface="+mn-lt"/>
                <a:cs typeface="Times New Roman" panose="02020603050405020304" pitchFamily="18" charset="0"/>
              </a:rPr>
              <a:t>Modeling results and analysis: Different Scenarios </a:t>
            </a:r>
            <a:endParaRPr lang="en-US" sz="3200" b="1" dirty="0"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5" name="Content Placeholder 4" descr="/var/folders/lw/9m9xkqhj0t75vslnql4xz0sw0000gn/T/com.microsoft.Word/Content.MSO/8EEEB114.tmp">
            <a:extLst>
              <a:ext uri="{FF2B5EF4-FFF2-40B4-BE49-F238E27FC236}">
                <a16:creationId xmlns:a16="http://schemas.microsoft.com/office/drawing/2014/main" id="{9A16124A-4A20-6644-8D80-89BC514E646C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886744"/>
            <a:ext cx="7924800" cy="42291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02637C6-71CA-DA44-8BE6-5C90369A008C}"/>
              </a:ext>
            </a:extLst>
          </p:cNvPr>
          <p:cNvSpPr/>
          <p:nvPr/>
        </p:nvSpPr>
        <p:spPr>
          <a:xfrm>
            <a:off x="998513" y="1132365"/>
            <a:ext cx="38843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2400" b="1" dirty="0">
                <a:cs typeface="Times New Roman" panose="02020603050405020304" pitchFamily="18" charset="0"/>
              </a:rPr>
              <a:t>Scenario 1. </a:t>
            </a:r>
            <a:r>
              <a:rPr lang="en-CA" sz="2400" dirty="0">
                <a:ea typeface="Times New Roman" panose="02020603050405020304" pitchFamily="18" charset="0"/>
                <a:cs typeface="Times New Roman" panose="02020603050405020304" pitchFamily="18" charset="0"/>
              </a:rPr>
              <a:t> Closing the runs</a:t>
            </a:r>
            <a:r>
              <a:rPr lang="en-CA" sz="2400" dirty="0">
                <a:effectLst/>
                <a:cs typeface="Times New Roman" panose="02020603050405020304" pitchFamily="18" charset="0"/>
              </a:rPr>
              <a:t> </a:t>
            </a:r>
            <a:endParaRPr lang="en-US" sz="2400" dirty="0"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5905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80A824-B798-0549-8495-A1ACC9FEE3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4367"/>
            <a:ext cx="10515600" cy="5032376"/>
          </a:xfrm>
        </p:spPr>
        <p:txBody>
          <a:bodyPr>
            <a:normAutofit/>
          </a:bodyPr>
          <a:lstStyle/>
          <a:p>
            <a:pPr algn="just">
              <a:spcBef>
                <a:spcPts val="0"/>
              </a:spcBef>
              <a:spcAft>
                <a:spcPts val="1800"/>
              </a:spcAft>
            </a:pPr>
            <a:r>
              <a:rPr lang="en-CA" sz="2400" b="1" dirty="0"/>
              <a:t>Scenario 2:</a:t>
            </a:r>
            <a:r>
              <a:rPr lang="en-CA" sz="2400" dirty="0"/>
              <a:t> </a:t>
            </a:r>
            <a:r>
              <a:rPr lang="en-US" sz="2400" dirty="0"/>
              <a:t> </a:t>
            </a:r>
            <a:r>
              <a:rPr lang="en-CA" sz="2400" dirty="0"/>
              <a:t>adding a run, increasing the vertical drop by 150 feet, and installing an additional chair lift.</a:t>
            </a:r>
          </a:p>
          <a:p>
            <a:pPr marL="585788" indent="0" algn="just">
              <a:spcBef>
                <a:spcPts val="0"/>
              </a:spcBef>
              <a:spcAft>
                <a:spcPts val="1800"/>
              </a:spcAft>
              <a:buNone/>
            </a:pPr>
            <a:r>
              <a:rPr lang="en-CA" sz="2400" dirty="0"/>
              <a:t>Support ticket price increased by $1.99 and revenue over season increased to the amount of $3,474,638 .  </a:t>
            </a:r>
          </a:p>
          <a:p>
            <a:pPr algn="just">
              <a:spcBef>
                <a:spcPts val="0"/>
              </a:spcBef>
              <a:spcAft>
                <a:spcPts val="1800"/>
              </a:spcAft>
            </a:pPr>
            <a:r>
              <a:rPr lang="en-CA" sz="2400" b="1" dirty="0"/>
              <a:t>Scenario 3: </a:t>
            </a:r>
            <a:r>
              <a:rPr lang="en-US" sz="2400" dirty="0"/>
              <a:t>A</a:t>
            </a:r>
            <a:r>
              <a:rPr lang="en-CA" sz="2400" dirty="0" err="1"/>
              <a:t>dding</a:t>
            </a:r>
            <a:r>
              <a:rPr lang="en-CA" sz="2400" dirty="0"/>
              <a:t> a run, increasing the vertical drop by 150 feet, and installing an additional chair lift, adding 2 acres of snow making.</a:t>
            </a:r>
          </a:p>
          <a:p>
            <a:pPr marL="585788" indent="0" algn="just">
              <a:spcBef>
                <a:spcPts val="0"/>
              </a:spcBef>
              <a:spcAft>
                <a:spcPts val="1800"/>
              </a:spcAft>
              <a:buNone/>
            </a:pPr>
            <a:r>
              <a:rPr lang="en-CA" sz="2400" dirty="0"/>
              <a:t>Support ticket price increased by </a:t>
            </a:r>
            <a:r>
              <a:rPr lang="en-US" sz="2400" dirty="0"/>
              <a:t>$9.90 and </a:t>
            </a:r>
            <a:r>
              <a:rPr lang="en-CA" sz="2400" dirty="0"/>
              <a:t>and revenue over season increased to the amount of</a:t>
            </a:r>
            <a:r>
              <a:rPr lang="en-US" sz="2400" dirty="0"/>
              <a:t> $17,322,717.</a:t>
            </a:r>
            <a:endParaRPr lang="en-CA" sz="2400" dirty="0"/>
          </a:p>
          <a:p>
            <a:pPr algn="just">
              <a:spcBef>
                <a:spcPts val="0"/>
              </a:spcBef>
              <a:spcAft>
                <a:spcPts val="1800"/>
              </a:spcAft>
            </a:pPr>
            <a:r>
              <a:rPr lang="en-CA" sz="2400" b="1" dirty="0"/>
              <a:t>Scenario 4:</a:t>
            </a:r>
            <a:r>
              <a:rPr lang="en-CA" sz="2400" dirty="0"/>
              <a:t> </a:t>
            </a:r>
            <a:r>
              <a:rPr lang="en-US" sz="2400" dirty="0"/>
              <a:t>Increasing the longest run by .2 miles and guaranteeing its snow coverage by adding 4 acres of snow making capability. </a:t>
            </a:r>
          </a:p>
          <a:p>
            <a:pPr marL="585788" indent="0" algn="just">
              <a:spcBef>
                <a:spcPts val="0"/>
              </a:spcBef>
              <a:spcAft>
                <a:spcPts val="1800"/>
              </a:spcAft>
              <a:buNone/>
            </a:pPr>
            <a:r>
              <a:rPr lang="en-US" sz="2400" dirty="0"/>
              <a:t>Does not support increased price and so no difference in revenue.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7405B5C-9A42-D242-8028-92B728159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4360"/>
            <a:ext cx="10515600" cy="1141291"/>
          </a:xfrm>
        </p:spPr>
        <p:txBody>
          <a:bodyPr>
            <a:normAutofit/>
          </a:bodyPr>
          <a:lstStyle/>
          <a:p>
            <a:r>
              <a:rPr lang="en-CA" sz="3200" b="1" dirty="0">
                <a:latin typeface="+mn-lt"/>
              </a:rPr>
              <a:t>Modeling results and analysis: Different Scenarios </a:t>
            </a:r>
            <a:endParaRPr lang="en-US" sz="3200" b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16183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605</Words>
  <Application>Microsoft Macintosh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Wingdings</vt:lpstr>
      <vt:lpstr>Office Theme</vt:lpstr>
      <vt:lpstr>Valuing  the Ticket Price in Big Mountain Resort Ski </vt:lpstr>
      <vt:lpstr>Valuing the Ticket Price and Increasing Revenue in Big Mountain Resort Ski</vt:lpstr>
      <vt:lpstr>Recommendation and key findings</vt:lpstr>
      <vt:lpstr>Modeling results and analysis: Modeling of data</vt:lpstr>
      <vt:lpstr>Modeling results and analysis: prediction of price </vt:lpstr>
      <vt:lpstr>Modeling results and analysis</vt:lpstr>
      <vt:lpstr>Modeling results and analysis: Position of Big mountain resort among resort skies in terms of facilities  </vt:lpstr>
      <vt:lpstr>Modeling results and analysis: Different Scenarios </vt:lpstr>
      <vt:lpstr>Modeling results and analysis: Different Scenarios </vt:lpstr>
      <vt:lpstr>Conclusion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Mountain Resort Ski </dc:title>
  <dc:creator>masoumeh dehghani</dc:creator>
  <cp:lastModifiedBy>masoumeh dehghani</cp:lastModifiedBy>
  <cp:revision>30</cp:revision>
  <dcterms:created xsi:type="dcterms:W3CDTF">2021-11-16T00:25:21Z</dcterms:created>
  <dcterms:modified xsi:type="dcterms:W3CDTF">2021-11-16T03:47:12Z</dcterms:modified>
</cp:coreProperties>
</file>

<file path=docProps/thumbnail.jpeg>
</file>